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5"/>
  </p:sldMasterIdLst>
  <p:notesMasterIdLst>
    <p:notesMasterId r:id="rId19"/>
  </p:notesMasterIdLst>
  <p:handoutMasterIdLst>
    <p:handoutMasterId r:id="rId20"/>
  </p:handoutMasterIdLst>
  <p:sldIdLst>
    <p:sldId id="256" r:id="rId6"/>
    <p:sldId id="257" r:id="rId7"/>
    <p:sldId id="258" r:id="rId8"/>
    <p:sldId id="262" r:id="rId9"/>
    <p:sldId id="263" r:id="rId10"/>
    <p:sldId id="265" r:id="rId11"/>
    <p:sldId id="266" r:id="rId12"/>
    <p:sldId id="269" r:id="rId13"/>
    <p:sldId id="268" r:id="rId14"/>
    <p:sldId id="267" r:id="rId15"/>
    <p:sldId id="270" r:id="rId16"/>
    <p:sldId id="271" r:id="rId17"/>
    <p:sldId id="272" r:id="rId18"/>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3611"/>
    <a:srgbClr val="A44114"/>
    <a:srgbClr val="F3B99F"/>
    <a:srgbClr val="B94917"/>
    <a:srgbClr val="FF6600"/>
    <a:srgbClr val="000066"/>
    <a:srgbClr val="00002C"/>
    <a:srgbClr val="C4E7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7155" autoAdjust="0"/>
  </p:normalViewPr>
  <p:slideViewPr>
    <p:cSldViewPr>
      <p:cViewPr>
        <p:scale>
          <a:sx n="100" d="100"/>
          <a:sy n="100" d="100"/>
        </p:scale>
        <p:origin x="-1224" y="-31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pitchFamily="34" charset="0"/>
              </a:defRPr>
            </a:lvl1pPr>
          </a:lstStyle>
          <a:p>
            <a:pPr>
              <a:defRPr/>
            </a:pPr>
            <a:endParaRPr lang="en-US" dirty="0"/>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pitchFamily="34" charset="0"/>
              </a:defRPr>
            </a:lvl1pPr>
          </a:lstStyle>
          <a:p>
            <a:pPr>
              <a:defRPr/>
            </a:pPr>
            <a:endParaRPr lang="en-US" dirty="0"/>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pitchFamily="34" charset="0"/>
              </a:defRPr>
            </a:lvl1pPr>
          </a:lstStyle>
          <a:p>
            <a:pPr>
              <a:defRPr/>
            </a:pPr>
            <a:endParaRPr lang="en-US" dirty="0"/>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pitchFamily="34" charset="0"/>
              </a:defRPr>
            </a:lvl1pPr>
          </a:lstStyle>
          <a:p>
            <a:pPr>
              <a:defRPr/>
            </a:pPr>
            <a:fld id="{F9EB5096-8CB0-42F9-8AE6-405B04CA4227}" type="slidenum">
              <a:rPr lang="en-US"/>
              <a:pPr>
                <a:defRPr/>
              </a:pPr>
              <a:t>‹#›</a:t>
            </a:fld>
            <a:endParaRPr lang="en-US" dirty="0"/>
          </a:p>
        </p:txBody>
      </p:sp>
    </p:spTree>
    <p:extLst>
      <p:ext uri="{BB962C8B-B14F-4D97-AF65-F5344CB8AC3E}">
        <p14:creationId xmlns:p14="http://schemas.microsoft.com/office/powerpoint/2010/main" xmlns="" val="629156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atin typeface="Arial" pitchFamily="34" charset="0"/>
              </a:defRPr>
            </a:lvl1pPr>
          </a:lstStyle>
          <a:p>
            <a:pPr>
              <a:defRPr/>
            </a:pPr>
            <a:endParaRPr lang="en-US" dirty="0"/>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atin typeface="Arial" pitchFamily="34"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atin typeface="Arial" pitchFamily="34"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atin typeface="Arial" pitchFamily="34" charset="0"/>
              </a:defRPr>
            </a:lvl1pPr>
          </a:lstStyle>
          <a:p>
            <a:pPr>
              <a:defRPr/>
            </a:pPr>
            <a:fld id="{9CBB952B-7816-4FE3-A6CA-624D28A52A5C}" type="slidenum">
              <a:rPr lang="en-US"/>
              <a:pPr>
                <a:defRPr/>
              </a:pPr>
              <a:t>‹#›</a:t>
            </a:fld>
            <a:endParaRPr lang="en-US" dirty="0"/>
          </a:p>
        </p:txBody>
      </p:sp>
    </p:spTree>
    <p:extLst>
      <p:ext uri="{BB962C8B-B14F-4D97-AF65-F5344CB8AC3E}">
        <p14:creationId xmlns:p14="http://schemas.microsoft.com/office/powerpoint/2010/main" xmlns="" val="3114579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1A9EE83-B48D-4E54-9FC4-5BB6A58F75BE}" type="slidenum">
              <a:rPr lang="en-US" smtClean="0">
                <a:latin typeface="Arial" charset="0"/>
              </a:rPr>
              <a:pPr/>
              <a:t>1</a:t>
            </a:fld>
            <a:endParaRPr lang="en-US" dirty="0" smtClean="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B68E53D-53A0-4160-947C-4927036A168C}" type="slidenum">
              <a:rPr lang="en-US" altLang="en-US" smtClean="0"/>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B2B5F37-30D2-402B-B8FB-1783D6D4E50B}" type="slidenum">
              <a:rPr lang="en-US" altLang="en-US" smtClean="0"/>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BB330B3-B7E7-4241-BB0E-A968C928CB8F}" type="slidenum">
              <a:rPr lang="en-US" altLang="en-US" smtClean="0"/>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86F9AA5E-E028-439C-9F9A-4E6A991DE980}" type="slidenum">
              <a:rPr lang="en-US" altLang="en-US" smtClean="0"/>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41FF55D0-E97F-4413-9EA8-02158BD7CFB3}" type="slidenum">
              <a:rPr lang="en-US" altLang="en-US" smtClean="0"/>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FB2BFFB-1620-4FE6-A89F-4EEF60CE8284}" type="slidenum">
              <a:rPr lang="en-US" altLang="en-US" smtClean="0"/>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913F1FF-4A76-40AD-82A3-2669955CC3B6}" type="slidenum">
              <a:rPr lang="en-US" altLang="en-US" smtClean="0"/>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365F59A-6B97-4D86-938D-D9B4E817BFE6}" type="slidenum">
              <a:rPr lang="en-US" altLang="en-US" smtClean="0"/>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038E1AF5-7E95-4629-B65D-68EDF8D496C0}" type="slidenum">
              <a:rPr lang="en-US" altLang="en-US" smtClean="0"/>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505A7FF-9F55-43DF-868F-E93183BD6822}" type="slidenum">
              <a:rPr lang="en-US" altLang="en-US" smtClean="0"/>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endParaRPr lang="en-US" alt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6042EFC-C4FC-40CC-936C-AD2E789D8383}" type="slidenum">
              <a:rPr lang="en-US" altLang="en-US" smtClean="0"/>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846138" y="6126163"/>
            <a:ext cx="8297862" cy="731837"/>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7735FEF6-A2ED-4548-82FE-8C0CEBEF620D}" type="slidenum">
              <a:rPr lang="en-US" altLang="en-US" smtClean="0"/>
              <a:pPr>
                <a:defRPr/>
              </a:pPr>
              <a:t>‹#›</a:t>
            </a:fld>
            <a:endParaRPr lang="en-US" altLang="en-US" dirty="0"/>
          </a:p>
        </p:txBody>
      </p:sp>
      <p:sp>
        <p:nvSpPr>
          <p:cNvPr id="1031" name="Rectangle 7"/>
          <p:cNvSpPr>
            <a:spLocks noChangeArrowheads="1"/>
          </p:cNvSpPr>
          <p:nvPr/>
        </p:nvSpPr>
        <p:spPr bwMode="auto">
          <a:xfrm>
            <a:off x="0" y="0"/>
            <a:ext cx="846138" cy="6858000"/>
          </a:xfrm>
          <a:prstGeom prst="rect">
            <a:avLst/>
          </a:prstGeom>
          <a:solidFill>
            <a:srgbClr val="184F74"/>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sp3d extrusionH="57150">
              <a:bevelT w="38100" h="38100"/>
            </a:sp3d>
          </a:bodyPr>
          <a:lstStyle/>
          <a:p>
            <a:pPr>
              <a:defRPr/>
            </a:pPr>
            <a:endParaRPr lang="en-US" dirty="0">
              <a:solidFill>
                <a:srgbClr val="000000"/>
              </a:solidFill>
              <a:effectLst>
                <a:outerShdw blurRad="50800" dist="38100" algn="l" rotWithShape="0">
                  <a:prstClr val="black">
                    <a:alpha val="40000"/>
                  </a:prstClr>
                </a:outerShdw>
              </a:effectLst>
            </a:endParaRPr>
          </a:p>
        </p:txBody>
      </p:sp>
      <p:sp>
        <p:nvSpPr>
          <p:cNvPr id="1032" name="Rectangle 12"/>
          <p:cNvSpPr>
            <a:spLocks noChangeArrowheads="1"/>
          </p:cNvSpPr>
          <p:nvPr/>
        </p:nvSpPr>
        <p:spPr bwMode="auto">
          <a:xfrm>
            <a:off x="6553200" y="6477000"/>
            <a:ext cx="2133600" cy="247650"/>
          </a:xfrm>
          <a:prstGeom prst="rect">
            <a:avLst/>
          </a:prstGeom>
          <a:noFill/>
          <a:ln w="9525">
            <a:noFill/>
            <a:miter lim="800000"/>
            <a:headEnd/>
            <a:tailEnd/>
          </a:ln>
        </p:spPr>
        <p:txBody>
          <a:bodyPr/>
          <a:lstStyle/>
          <a:p>
            <a:pPr algn="r">
              <a:defRPr/>
            </a:pPr>
            <a:fld id="{D83403C0-8EF7-4002-A076-4AD29B8B1B1F}" type="slidenum">
              <a:rPr lang="en-US" sz="900">
                <a:solidFill>
                  <a:srgbClr val="000000"/>
                </a:solidFill>
              </a:rPr>
              <a:pPr algn="r">
                <a:defRPr/>
              </a:pPr>
              <a:t>‹#›</a:t>
            </a:fld>
            <a:endParaRPr lang="en-US" sz="900" dirty="0">
              <a:solidFill>
                <a:srgbClr val="000000"/>
              </a:solidFill>
            </a:endParaRPr>
          </a:p>
        </p:txBody>
      </p:sp>
      <p:sp>
        <p:nvSpPr>
          <p:cNvPr id="1033" name="Oval 13"/>
          <p:cNvSpPr>
            <a:spLocks noChangeArrowheads="1"/>
          </p:cNvSpPr>
          <p:nvPr/>
        </p:nvSpPr>
        <p:spPr bwMode="auto">
          <a:xfrm>
            <a:off x="228600" y="6126163"/>
            <a:ext cx="792163" cy="731837"/>
          </a:xfrm>
          <a:prstGeom prst="ellipse">
            <a:avLst/>
          </a:prstGeom>
          <a:solidFill>
            <a:schemeClr val="bg1"/>
          </a:solidFill>
          <a:ln w="9525">
            <a:noFill/>
            <a:round/>
            <a:headEnd/>
            <a:tailEnd/>
          </a:ln>
          <a:effectLst>
            <a:innerShdw blurRad="114300">
              <a:prstClr val="black"/>
            </a:innerShdw>
          </a:effectLst>
        </p:spPr>
        <p:txBody>
          <a:bodyPr wrap="none" anchor="ctr"/>
          <a:lstStyle/>
          <a:p>
            <a:pPr>
              <a:defRPr/>
            </a:pPr>
            <a:endParaRPr lang="en-US" dirty="0">
              <a:solidFill>
                <a:srgbClr val="000000"/>
              </a:solidFill>
            </a:endParaRPr>
          </a:p>
        </p:txBody>
      </p:sp>
      <p:pic>
        <p:nvPicPr>
          <p:cNvPr id="1034" name="Picture 14" descr="Information Services Logo Blue"/>
          <p:cNvPicPr>
            <a:picLocks noChangeAspect="1" noChangeArrowheads="1"/>
          </p:cNvPicPr>
          <p:nvPr/>
        </p:nvPicPr>
        <p:blipFill>
          <a:blip r:embed="rId13" cstate="print"/>
          <a:srcRect l="-179" t="-2803"/>
          <a:stretch>
            <a:fillRect/>
          </a:stretch>
        </p:blipFill>
        <p:spPr bwMode="auto">
          <a:xfrm>
            <a:off x="461169" y="6206331"/>
            <a:ext cx="2957513" cy="541338"/>
          </a:xfrm>
          <a:prstGeom prst="rect">
            <a:avLst/>
          </a:prstGeom>
          <a:noFill/>
          <a:ln w="9525">
            <a:noFill/>
            <a:miter lim="800000"/>
            <a:headEnd/>
            <a:tailEnd/>
          </a:ln>
        </p:spPr>
      </p:pic>
      <p:pic>
        <p:nvPicPr>
          <p:cNvPr id="3" name="Picture 2" descr="C:\Users\39217\AppData\Local\Microsoft\Windows\Temporary Internet Files\Content.IE5\9BBUYV8U\MP900442409[1].jpg"/>
          <p:cNvPicPr>
            <a:picLocks noChangeAspect="1" noChangeArrowheads="1"/>
          </p:cNvPicPr>
          <p:nvPr userDrawn="1"/>
        </p:nvPicPr>
        <p:blipFill>
          <a:blip r:embed="rId1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6200" y="152400"/>
            <a:ext cx="685800" cy="5715000"/>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notes://LNCal01/85257466006BF1C8/679943F2BB8BED0B85257B01006BF4C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archdomino.techtarget.com/tip/Open-a-Lotus-Notes-database-from-Microsoft-SharePoint-2007" TargetMode="External"/><Relationship Id="rId2" Type="http://schemas.openxmlformats.org/officeDocument/2006/relationships/hyperlink" Target="http://docshare-dev/collaboration/Topics/SiteAdmins/SitePages/Lotus%20Notes%20On%20Call%20Calendar.aspx" TargetMode="External"/><Relationship Id="rId1" Type="http://schemas.openxmlformats.org/officeDocument/2006/relationships/slideLayout" Target="../slideLayouts/slideLayout2.xml"/><Relationship Id="rId4" Type="http://schemas.openxmlformats.org/officeDocument/2006/relationships/hyperlink" Target="http://www.ibm.com/developerworks/lotus/library/ls-Domino_URL_cheat_she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048000" y="357187"/>
            <a:ext cx="5867400" cy="762000"/>
          </a:xfrm>
        </p:spPr>
        <p:txBody>
          <a:bodyPr>
            <a:scene3d>
              <a:camera prst="orthographicFront"/>
              <a:lightRig rig="threePt" dir="t"/>
            </a:scene3d>
            <a:sp3d extrusionH="57150">
              <a:bevelT w="38100" h="38100"/>
            </a:sp3d>
          </a:bodyPr>
          <a:lstStyle/>
          <a:p>
            <a:pPr eaLnBrk="1" fontAlgn="auto" hangingPunct="1">
              <a:spcAft>
                <a:spcPts val="0"/>
              </a:spcAft>
              <a:defRPr/>
            </a:pPr>
            <a:r>
              <a:rPr lang="en-US" sz="3800" b="1" dirty="0" smtClean="0">
                <a:solidFill>
                  <a:schemeClr val="tx2">
                    <a:lumMod val="75000"/>
                  </a:schemeClr>
                </a:solidFill>
              </a:rPr>
              <a:t>SharePoint 2010</a:t>
            </a:r>
            <a:endParaRPr lang="en-US" sz="3800" b="1" dirty="0">
              <a:solidFill>
                <a:schemeClr val="tx2">
                  <a:lumMod val="75000"/>
                </a:schemeClr>
              </a:solidFill>
            </a:endParaRPr>
          </a:p>
        </p:txBody>
      </p:sp>
      <p:sp>
        <p:nvSpPr>
          <p:cNvPr id="9219" name="Rectangle 9"/>
          <p:cNvSpPr>
            <a:spLocks noGrp="1" noChangeArrowheads="1"/>
          </p:cNvSpPr>
          <p:nvPr>
            <p:ph type="subTitle" idx="1"/>
          </p:nvPr>
        </p:nvSpPr>
        <p:spPr>
          <a:xfrm>
            <a:off x="762000" y="1447800"/>
            <a:ext cx="7315200" cy="1524000"/>
          </a:xfrm>
        </p:spPr>
        <p:txBody>
          <a:bodyPr/>
          <a:lstStyle/>
          <a:p>
            <a:pPr marR="0" eaLnBrk="1" hangingPunct="1"/>
            <a:r>
              <a:rPr lang="en-US" sz="2000" b="1" dirty="0" smtClean="0"/>
              <a:t>                    </a:t>
            </a:r>
            <a:r>
              <a:rPr lang="en-US" sz="3600" b="1" dirty="0" smtClean="0"/>
              <a:t>Open a Lotus Notes Database in the Lotus Notes Client.</a:t>
            </a:r>
          </a:p>
          <a:p>
            <a:pPr marR="0" eaLnBrk="1" hangingPunct="1"/>
            <a:endParaRPr lang="en-US" sz="3600" b="1"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2819400"/>
            <a:ext cx="8001000" cy="1826219"/>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marL="0" indent="0" eaLnBrk="1" hangingPunct="1">
              <a:buNone/>
            </a:pPr>
            <a:endParaRPr lang="en-US" sz="2400" dirty="0" smtClean="0"/>
          </a:p>
          <a:p>
            <a:pPr eaLnBrk="1" hangingPunct="1"/>
            <a:endParaRPr lang="en-US" sz="2400"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29805" y="685800"/>
            <a:ext cx="2474913" cy="179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66799" y="2895600"/>
            <a:ext cx="7400926" cy="1772793"/>
          </a:xfrm>
          <a:prstGeom prst="rect">
            <a:avLst/>
          </a:prstGeom>
        </p:spPr>
        <p:txBody>
          <a:bodyPr wrap="square">
            <a:spAutoFit/>
          </a:bodyPr>
          <a:lstStyle/>
          <a:p>
            <a:pPr>
              <a:buNone/>
            </a:pPr>
            <a:r>
              <a:rPr lang="en-US" sz="1400" dirty="0"/>
              <a:t>Link to a View</a:t>
            </a:r>
          </a:p>
          <a:p>
            <a:pPr>
              <a:buNone/>
            </a:pPr>
            <a:endParaRPr lang="en-US" sz="1400" dirty="0"/>
          </a:p>
          <a:p>
            <a:pPr>
              <a:buNone/>
            </a:pPr>
            <a:r>
              <a:rPr lang="en-US" sz="1400" dirty="0"/>
              <a:t>To link to a specific view you will need to know the name of the view. For our example the view is “By Section”. Using the format of server, folder, database, view name, we then create the following URL with the “?</a:t>
            </a:r>
            <a:r>
              <a:rPr lang="en-US" sz="1400" dirty="0" err="1"/>
              <a:t>OpenView</a:t>
            </a:r>
            <a:r>
              <a:rPr lang="en-US" sz="1400" dirty="0"/>
              <a:t>” postfix</a:t>
            </a:r>
            <a:r>
              <a:rPr lang="en-US" sz="1400" dirty="0" smtClean="0"/>
              <a:t>.</a:t>
            </a:r>
          </a:p>
          <a:p>
            <a:pPr>
              <a:buNone/>
            </a:pPr>
            <a:endParaRPr lang="en-US" sz="1400" dirty="0"/>
          </a:p>
          <a:p>
            <a:pPr>
              <a:buNone/>
            </a:pPr>
            <a:r>
              <a:rPr lang="en-US" sz="1400" dirty="0"/>
              <a:t>notes://svr-lncal01.nfcu.net/calendars/oncall.nsf/By </a:t>
            </a:r>
            <a:r>
              <a:rPr lang="en-US" sz="1400" dirty="0" err="1"/>
              <a:t>Section?OpenView</a:t>
            </a:r>
            <a:endParaRPr lang="en-US" sz="1400" dirty="0"/>
          </a:p>
        </p:txBody>
      </p:sp>
    </p:spTree>
    <p:extLst>
      <p:ext uri="{BB962C8B-B14F-4D97-AF65-F5344CB8AC3E}">
        <p14:creationId xmlns:p14="http://schemas.microsoft.com/office/powerpoint/2010/main" xmlns="" val="30756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marL="0" indent="0" eaLnBrk="1" hangingPunct="1">
              <a:buNone/>
            </a:pPr>
            <a:endParaRPr lang="en-US" sz="2400" dirty="0" smtClean="0"/>
          </a:p>
          <a:p>
            <a:pPr eaLnBrk="1" hangingPunct="1"/>
            <a:endParaRPr lang="en-US" sz="2400" dirty="0" smtClean="0"/>
          </a:p>
        </p:txBody>
      </p:sp>
      <p:sp>
        <p:nvSpPr>
          <p:cNvPr id="4" name="Rectangle 3"/>
          <p:cNvSpPr/>
          <p:nvPr/>
        </p:nvSpPr>
        <p:spPr>
          <a:xfrm>
            <a:off x="1066800" y="171450"/>
            <a:ext cx="7400926" cy="5133713"/>
          </a:xfrm>
          <a:prstGeom prst="rect">
            <a:avLst/>
          </a:prstGeom>
        </p:spPr>
        <p:txBody>
          <a:bodyPr wrap="square">
            <a:spAutoFit/>
          </a:bodyPr>
          <a:lstStyle/>
          <a:p>
            <a:pPr>
              <a:buNone/>
            </a:pPr>
            <a:r>
              <a:rPr lang="en-US" sz="1400" b="1" dirty="0"/>
              <a:t>Link to a Document</a:t>
            </a:r>
          </a:p>
          <a:p>
            <a:pPr>
              <a:buNone/>
            </a:pPr>
            <a:endParaRPr lang="en-US" sz="1400" dirty="0"/>
          </a:p>
          <a:p>
            <a:pPr>
              <a:buNone/>
            </a:pPr>
            <a:r>
              <a:rPr lang="en-US" sz="1400" dirty="0"/>
              <a:t>To a create a document link you will need to obtain the unique document identifier</a:t>
            </a:r>
            <a:r>
              <a:rPr lang="en-US" sz="1400" dirty="0" smtClean="0"/>
              <a:t>.</a:t>
            </a:r>
          </a:p>
          <a:p>
            <a:pPr>
              <a:buNone/>
            </a:pPr>
            <a:endParaRPr lang="en-US" sz="1400" dirty="0"/>
          </a:p>
          <a:p>
            <a:pPr>
              <a:buNone/>
            </a:pPr>
            <a:r>
              <a:rPr lang="en-US" sz="1400" dirty="0"/>
              <a:t>With the Lotus Notes open do a right mouse click and choose “Document Properties”.</a:t>
            </a:r>
          </a:p>
          <a:p>
            <a:pPr>
              <a:buNone/>
            </a:pPr>
            <a:r>
              <a:rPr lang="en-US" sz="1400" dirty="0"/>
              <a:t>With the dialog box open click on the “+” tab</a:t>
            </a:r>
            <a:r>
              <a:rPr lang="en-US" sz="1400" dirty="0" smtClean="0"/>
              <a:t>.</a:t>
            </a:r>
          </a:p>
          <a:p>
            <a:pPr>
              <a:buNone/>
            </a:pPr>
            <a:endParaRPr lang="en-US" sz="1400" dirty="0"/>
          </a:p>
          <a:p>
            <a:pPr>
              <a:buNone/>
            </a:pPr>
            <a:r>
              <a:rPr lang="en-US" sz="1400" dirty="0"/>
              <a:t>Place the cursor in the identifier field and select all the text. Please note that the text string is larger than the displayed area</a:t>
            </a:r>
            <a:r>
              <a:rPr lang="en-US" sz="1400" dirty="0" smtClean="0"/>
              <a:t>.</a:t>
            </a:r>
          </a:p>
          <a:p>
            <a:pPr>
              <a:buNone/>
            </a:pPr>
            <a:endParaRPr lang="en-US" sz="1400" dirty="0"/>
          </a:p>
          <a:p>
            <a:pPr>
              <a:buNone/>
            </a:pPr>
            <a:r>
              <a:rPr lang="en-US" sz="1400" dirty="0"/>
              <a:t>In our example the identifier looks like this:</a:t>
            </a:r>
          </a:p>
          <a:p>
            <a:pPr>
              <a:buNone/>
            </a:pPr>
            <a:r>
              <a:rPr lang="en-US" sz="1400" u="sng" dirty="0">
                <a:hlinkClick r:id="rId2"/>
              </a:rPr>
              <a:t>Notes://LNCal01/85257466006BF1C8//</a:t>
            </a:r>
            <a:r>
              <a:rPr lang="en-US" sz="1400" u="sng" dirty="0" smtClean="0">
                <a:hlinkClick r:id="rId2"/>
              </a:rPr>
              <a:t>679943F2BB8BED0B85257B01006BF4CD</a:t>
            </a:r>
            <a:endParaRPr lang="en-US" sz="1400" u="sng" dirty="0" smtClean="0"/>
          </a:p>
          <a:p>
            <a:pPr>
              <a:buNone/>
            </a:pPr>
            <a:endParaRPr lang="en-US" sz="1400" dirty="0"/>
          </a:p>
          <a:p>
            <a:pPr>
              <a:buNone/>
            </a:pPr>
            <a:r>
              <a:rPr lang="en-US" sz="1400" dirty="0"/>
              <a:t>The last part of the string after the two back slashes is the document ID:</a:t>
            </a:r>
          </a:p>
          <a:p>
            <a:pPr>
              <a:buNone/>
            </a:pPr>
            <a:r>
              <a:rPr lang="en-US" sz="1400" dirty="0"/>
              <a:t>	</a:t>
            </a:r>
            <a:r>
              <a:rPr lang="en-US" sz="1400" dirty="0" smtClean="0"/>
              <a:t>679943F2BB8BED0B85257B01006BF4CD</a:t>
            </a:r>
          </a:p>
          <a:p>
            <a:pPr>
              <a:buNone/>
            </a:pPr>
            <a:endParaRPr lang="en-US" sz="1400" dirty="0"/>
          </a:p>
          <a:p>
            <a:pPr>
              <a:buNone/>
            </a:pPr>
            <a:r>
              <a:rPr lang="en-US" sz="1400" dirty="0"/>
              <a:t>The URL to open the document is then:</a:t>
            </a:r>
          </a:p>
          <a:p>
            <a:pPr>
              <a:buNone/>
            </a:pPr>
            <a:r>
              <a:rPr lang="en-US" sz="1400" dirty="0"/>
              <a:t>notes://svr-lncal01.nfcu.net/calendars/oncall.nsf/By Section/679943F2BB8BED0B85257B01006BF4CD?OpenDocument</a:t>
            </a:r>
          </a:p>
          <a:p>
            <a:pPr>
              <a:buNone/>
            </a:pPr>
            <a:endParaRPr lang="en-US" sz="1400" dirty="0"/>
          </a:p>
        </p:txBody>
      </p:sp>
    </p:spTree>
    <p:extLst>
      <p:ext uri="{BB962C8B-B14F-4D97-AF65-F5344CB8AC3E}">
        <p14:creationId xmlns:p14="http://schemas.microsoft.com/office/powerpoint/2010/main" xmlns="" val="4109826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marL="0" indent="0" eaLnBrk="1" hangingPunct="1">
              <a:buNone/>
            </a:pPr>
            <a:endParaRPr lang="en-US" sz="2400" dirty="0" smtClean="0"/>
          </a:p>
          <a:p>
            <a:pPr eaLnBrk="1" hangingPunct="1"/>
            <a:endParaRPr lang="en-US" sz="2400" dirty="0" smtClean="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1371600"/>
            <a:ext cx="4054475" cy="3944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756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marL="0" indent="0" eaLnBrk="1" hangingPunct="1">
              <a:buNone/>
            </a:pPr>
            <a:endParaRPr lang="en-US" sz="2400" dirty="0" smtClean="0"/>
          </a:p>
          <a:p>
            <a:pPr eaLnBrk="1" hangingPunct="1"/>
            <a:endParaRPr lang="en-US" sz="2400" dirty="0" smtClean="0"/>
          </a:p>
        </p:txBody>
      </p:sp>
      <p:sp>
        <p:nvSpPr>
          <p:cNvPr id="2" name="TextBox 1"/>
          <p:cNvSpPr txBox="1"/>
          <p:nvPr/>
        </p:nvSpPr>
        <p:spPr>
          <a:xfrm>
            <a:off x="1143000" y="533400"/>
            <a:ext cx="7315200" cy="2228302"/>
          </a:xfrm>
          <a:prstGeom prst="rect">
            <a:avLst/>
          </a:prstGeom>
          <a:noFill/>
        </p:spPr>
        <p:txBody>
          <a:bodyPr wrap="square" rtlCol="0">
            <a:spAutoFit/>
          </a:bodyPr>
          <a:lstStyle/>
          <a:p>
            <a:pPr>
              <a:buNone/>
            </a:pPr>
            <a:r>
              <a:rPr lang="en-US" dirty="0" smtClean="0"/>
              <a:t>Resources:</a:t>
            </a:r>
          </a:p>
          <a:p>
            <a:pPr>
              <a:buNone/>
            </a:pPr>
            <a:endParaRPr lang="en-US" sz="800" dirty="0" smtClean="0"/>
          </a:p>
          <a:p>
            <a:pPr>
              <a:buNone/>
            </a:pPr>
            <a:r>
              <a:rPr lang="en-US" sz="2000" dirty="0" smtClean="0">
                <a:hlinkClick r:id="rId2"/>
              </a:rPr>
              <a:t>Demo Page</a:t>
            </a:r>
            <a:endParaRPr lang="en-US" sz="2000" dirty="0" smtClean="0"/>
          </a:p>
          <a:p>
            <a:pPr>
              <a:buNone/>
            </a:pPr>
            <a:r>
              <a:rPr lang="en-US" sz="2000" dirty="0" smtClean="0">
                <a:hlinkClick r:id="rId3"/>
              </a:rPr>
              <a:t>Open a Lotus Notes database from Microsoft SharePoint 2007</a:t>
            </a:r>
            <a:endParaRPr lang="en-US" sz="2000" dirty="0" smtClean="0"/>
          </a:p>
          <a:p>
            <a:pPr>
              <a:buNone/>
            </a:pPr>
            <a:r>
              <a:rPr lang="en-US" sz="2000" dirty="0" smtClean="0">
                <a:hlinkClick r:id="rId4"/>
              </a:rPr>
              <a:t>Domino URL Cheat Sheet</a:t>
            </a:r>
            <a:endParaRPr lang="en-US" sz="2000" dirty="0"/>
          </a:p>
          <a:p>
            <a:pPr>
              <a:buNone/>
            </a:pPr>
            <a:endParaRPr lang="en-US" dirty="0"/>
          </a:p>
        </p:txBody>
      </p:sp>
    </p:spTree>
    <p:extLst>
      <p:ext uri="{BB962C8B-B14F-4D97-AF65-F5344CB8AC3E}">
        <p14:creationId xmlns:p14="http://schemas.microsoft.com/office/powerpoint/2010/main" xmlns="" val="192838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457200" y="274638"/>
            <a:ext cx="8229600" cy="715962"/>
          </a:xfrm>
        </p:spPr>
        <p:txBody>
          <a:bodyPr/>
          <a:lstStyle/>
          <a:p>
            <a:pPr eaLnBrk="1" fontAlgn="auto" hangingPunct="1">
              <a:spcAft>
                <a:spcPts val="0"/>
              </a:spcAft>
              <a:defRPr/>
            </a:pPr>
            <a:r>
              <a:rPr lang="en-US" dirty="0" smtClean="0"/>
              <a:t>Agenda	</a:t>
            </a:r>
            <a:endParaRPr lang="en-US" dirty="0"/>
          </a:p>
        </p:txBody>
      </p:sp>
      <p:sp>
        <p:nvSpPr>
          <p:cNvPr id="10242" name="Rectangle 5"/>
          <p:cNvSpPr>
            <a:spLocks noGrp="1" noChangeArrowheads="1"/>
          </p:cNvSpPr>
          <p:nvPr>
            <p:ph idx="1"/>
          </p:nvPr>
        </p:nvSpPr>
        <p:spPr>
          <a:xfrm>
            <a:off x="990600" y="1143000"/>
            <a:ext cx="7696200" cy="4495800"/>
          </a:xfrm>
        </p:spPr>
        <p:txBody>
          <a:bodyPr/>
          <a:lstStyle/>
          <a:p>
            <a:r>
              <a:rPr lang="en-US" sz="2400" dirty="0"/>
              <a:t>Determine the address of the Lotus Notes </a:t>
            </a:r>
            <a:r>
              <a:rPr lang="en-US" sz="2400" dirty="0" smtClean="0"/>
              <a:t>database.</a:t>
            </a:r>
          </a:p>
          <a:p>
            <a:r>
              <a:rPr lang="en-US" sz="2400" dirty="0"/>
              <a:t>Create a new web part page.</a:t>
            </a:r>
          </a:p>
          <a:p>
            <a:r>
              <a:rPr lang="en-US" sz="2400" dirty="0"/>
              <a:t>Insert a Hyperlink in the Content Editor Web Part using a place holder </a:t>
            </a:r>
            <a:r>
              <a:rPr lang="en-US" sz="2400" dirty="0" smtClean="0"/>
              <a:t>address.</a:t>
            </a:r>
          </a:p>
          <a:p>
            <a:r>
              <a:rPr lang="en-US" sz="2400" dirty="0" smtClean="0"/>
              <a:t>Edit the HTML.</a:t>
            </a:r>
          </a:p>
          <a:p>
            <a:r>
              <a:rPr lang="en-US" sz="2400" dirty="0" smtClean="0"/>
              <a:t>Link to a view.</a:t>
            </a:r>
          </a:p>
          <a:p>
            <a:r>
              <a:rPr lang="en-US" sz="2400" dirty="0" smtClean="0"/>
              <a:t>Link to a document.</a:t>
            </a:r>
          </a:p>
          <a:p>
            <a:pPr eaLnBrk="1" hangingPunct="1"/>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143000" y="274638"/>
            <a:ext cx="7543800" cy="487362"/>
          </a:xfrm>
        </p:spPr>
        <p:txBody>
          <a:bodyPr/>
          <a:lstStyle/>
          <a:p>
            <a:pPr fontAlgn="auto">
              <a:spcAft>
                <a:spcPts val="0"/>
              </a:spcAft>
              <a:defRPr/>
            </a:pPr>
            <a:r>
              <a:rPr lang="en-US" sz="2400" dirty="0" smtClean="0"/>
              <a:t>Determine </a:t>
            </a:r>
            <a:r>
              <a:rPr lang="en-US" sz="2400" dirty="0"/>
              <a:t>the address of the Lotus Notes database</a:t>
            </a:r>
            <a:r>
              <a:rPr lang="en-US" sz="2400" dirty="0" smtClean="0"/>
              <a:t>.</a:t>
            </a:r>
            <a:endParaRPr lang="en-US" dirty="0"/>
          </a:p>
        </p:txBody>
      </p:sp>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eaLnBrk="1" hangingPunct="1"/>
            <a:endParaRPr lang="en-US" sz="24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1412736"/>
            <a:ext cx="2925763" cy="382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14425" y="762000"/>
            <a:ext cx="7467600" cy="707886"/>
          </a:xfrm>
          <a:prstGeom prst="rect">
            <a:avLst/>
          </a:prstGeom>
        </p:spPr>
        <p:txBody>
          <a:bodyPr wrap="square">
            <a:spAutoFit/>
          </a:bodyPr>
          <a:lstStyle/>
          <a:p>
            <a:pPr>
              <a:buNone/>
            </a:pPr>
            <a:r>
              <a:rPr lang="en-US" sz="2000" dirty="0"/>
              <a:t>In Notes, select the database icon and choose file, application properties.</a:t>
            </a:r>
          </a:p>
        </p:txBody>
      </p:sp>
    </p:spTree>
    <p:extLst>
      <p:ext uri="{BB962C8B-B14F-4D97-AF65-F5344CB8AC3E}">
        <p14:creationId xmlns:p14="http://schemas.microsoft.com/office/powerpoint/2010/main" xmlns="" val="22407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143000" y="274638"/>
            <a:ext cx="7543800" cy="3078162"/>
          </a:xfrm>
        </p:spPr>
        <p:txBody>
          <a:bodyPr/>
          <a:lstStyle/>
          <a:p>
            <a:r>
              <a:rPr lang="en-US" sz="2400" dirty="0"/>
              <a:t>From the dialog box record the server name and file name. In this case:</a:t>
            </a:r>
            <a:br>
              <a:rPr lang="en-US" sz="2400" dirty="0"/>
            </a:br>
            <a:r>
              <a:rPr lang="en-US" sz="2400" dirty="0"/>
              <a:t>	Server = LNCal01/HQ/NFCU (transpose to SVR-LNCAL01.nfcu.net)</a:t>
            </a:r>
            <a:br>
              <a:rPr lang="en-US" sz="2400" dirty="0"/>
            </a:br>
            <a:r>
              <a:rPr lang="en-US" sz="2400" dirty="0"/>
              <a:t>	File Name = Calendars\</a:t>
            </a:r>
            <a:r>
              <a:rPr lang="en-US" sz="2400" dirty="0" err="1"/>
              <a:t>OnCall.nsf</a:t>
            </a:r>
            <a:r>
              <a:rPr lang="en-US" sz="2400" dirty="0"/>
              <a:t/>
            </a:r>
            <a:br>
              <a:rPr lang="en-US" sz="2400" dirty="0"/>
            </a:br>
            <a:r>
              <a:rPr lang="en-US" sz="2400" dirty="0"/>
              <a:t> </a:t>
            </a:r>
            <a:br>
              <a:rPr lang="en-US" sz="2400" dirty="0"/>
            </a:br>
            <a:r>
              <a:rPr lang="en-US" sz="2400" dirty="0"/>
              <a:t>Open the Lotus Notes Name and Address database. Click on Configuration, Servers, All Server Documents:</a:t>
            </a:r>
            <a:endParaRPr lang="en-US" dirty="0"/>
          </a:p>
        </p:txBody>
      </p:sp>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eaLnBrk="1" hangingPunct="1"/>
            <a:endParaRPr lang="en-US" sz="24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6150" y="3581400"/>
            <a:ext cx="2170113" cy="2511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40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914400" y="76200"/>
            <a:ext cx="7924800" cy="838200"/>
          </a:xfrm>
        </p:spPr>
        <p:txBody>
          <a:bodyPr/>
          <a:lstStyle/>
          <a:p>
            <a:pPr fontAlgn="auto">
              <a:spcAft>
                <a:spcPts val="0"/>
              </a:spcAft>
              <a:defRPr/>
            </a:pPr>
            <a:r>
              <a:rPr lang="en-US" sz="2400" dirty="0"/>
              <a:t>Find LNCal01 and open document</a:t>
            </a:r>
            <a:r>
              <a:rPr lang="en-US" sz="2400" dirty="0" smtClean="0"/>
              <a:t>:</a:t>
            </a:r>
            <a:endParaRPr lang="en-US" dirty="0"/>
          </a:p>
        </p:txBody>
      </p:sp>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eaLnBrk="1" hangingPunct="1"/>
            <a:endParaRPr lang="en-US" sz="2400"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914400"/>
            <a:ext cx="8114198"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40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marL="0" indent="0" eaLnBrk="1" hangingPunct="1">
              <a:buNone/>
            </a:pPr>
            <a:endParaRPr lang="en-US" sz="2400" dirty="0" smtClean="0"/>
          </a:p>
        </p:txBody>
      </p:sp>
      <p:sp>
        <p:nvSpPr>
          <p:cNvPr id="3" name="Rectangle 2"/>
          <p:cNvSpPr/>
          <p:nvPr/>
        </p:nvSpPr>
        <p:spPr>
          <a:xfrm>
            <a:off x="1114425" y="361890"/>
            <a:ext cx="7467600" cy="400110"/>
          </a:xfrm>
          <a:prstGeom prst="rect">
            <a:avLst/>
          </a:prstGeom>
        </p:spPr>
        <p:txBody>
          <a:bodyPr wrap="square">
            <a:spAutoFit/>
          </a:bodyPr>
          <a:lstStyle/>
          <a:p>
            <a:pPr>
              <a:buNone/>
            </a:pPr>
            <a:r>
              <a:rPr lang="en-US" sz="2000" dirty="0"/>
              <a:t>Capture the “Fully qualified Internet host name</a:t>
            </a:r>
            <a:r>
              <a:rPr lang="en-US" sz="2000" dirty="0" smtClean="0"/>
              <a:t>”:</a:t>
            </a:r>
            <a:endParaRPr lang="en-US"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4424" y="1162110"/>
            <a:ext cx="5248853" cy="2876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990600" y="4267200"/>
            <a:ext cx="8001000" cy="1341906"/>
          </a:xfrm>
          <a:prstGeom prst="rect">
            <a:avLst/>
          </a:prstGeom>
        </p:spPr>
        <p:txBody>
          <a:bodyPr wrap="square">
            <a:spAutoFit/>
          </a:bodyPr>
          <a:lstStyle/>
          <a:p>
            <a:pPr>
              <a:buNone/>
            </a:pPr>
            <a:r>
              <a:rPr lang="en-US" sz="1400" dirty="0"/>
              <a:t>The format for the link is: </a:t>
            </a:r>
          </a:p>
          <a:p>
            <a:pPr>
              <a:buNone/>
            </a:pPr>
            <a:r>
              <a:rPr lang="en-US" sz="1400" dirty="0"/>
              <a:t>	Notes://ServerName/Directory/DatabaseName.nsf ?</a:t>
            </a:r>
            <a:r>
              <a:rPr lang="en-US" sz="1400" dirty="0" err="1"/>
              <a:t>OpenDatabase</a:t>
            </a:r>
            <a:endParaRPr lang="en-US" sz="1400" dirty="0"/>
          </a:p>
          <a:p>
            <a:pPr>
              <a:buNone/>
            </a:pPr>
            <a:r>
              <a:rPr lang="en-US" sz="1400" dirty="0" smtClean="0"/>
              <a:t>So </a:t>
            </a:r>
            <a:r>
              <a:rPr lang="en-US" sz="1400" dirty="0"/>
              <a:t>in our case</a:t>
            </a:r>
            <a:r>
              <a:rPr lang="en-US" sz="1400" dirty="0" smtClean="0"/>
              <a:t>:</a:t>
            </a:r>
            <a:endParaRPr lang="en-US" sz="1400" dirty="0"/>
          </a:p>
          <a:p>
            <a:pPr>
              <a:buNone/>
            </a:pPr>
            <a:r>
              <a:rPr lang="en-US" sz="1400" dirty="0"/>
              <a:t>	http://</a:t>
            </a:r>
            <a:r>
              <a:rPr lang="en-US" sz="1400" dirty="0" smtClean="0"/>
              <a:t>svr-lncal01.nfcu.net/calendars/oncall.nsf?OpenDatabase</a:t>
            </a:r>
            <a:endParaRPr lang="en-US" sz="1400" dirty="0"/>
          </a:p>
          <a:p>
            <a:pPr>
              <a:buNone/>
            </a:pPr>
            <a:r>
              <a:rPr lang="en-US" sz="1400" dirty="0"/>
              <a:t>	Server		 </a:t>
            </a:r>
            <a:r>
              <a:rPr lang="en-US" sz="1400" dirty="0" smtClean="0"/>
              <a:t>  Directory</a:t>
            </a:r>
            <a:r>
              <a:rPr lang="en-US" sz="1400" dirty="0"/>
              <a:t>	</a:t>
            </a:r>
            <a:r>
              <a:rPr lang="en-US" sz="1400" dirty="0" smtClean="0"/>
              <a:t>   File </a:t>
            </a:r>
            <a:r>
              <a:rPr lang="en-US" sz="1400" dirty="0"/>
              <a:t>Name</a:t>
            </a:r>
          </a:p>
        </p:txBody>
      </p:sp>
    </p:spTree>
    <p:extLst>
      <p:ext uri="{BB962C8B-B14F-4D97-AF65-F5344CB8AC3E}">
        <p14:creationId xmlns:p14="http://schemas.microsoft.com/office/powerpoint/2010/main" xmlns="" val="307567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eaLnBrk="1" hangingPunct="1"/>
            <a:endParaRPr lang="en-US" sz="2400" dirty="0" smtClean="0"/>
          </a:p>
        </p:txBody>
      </p:sp>
      <p:sp>
        <p:nvSpPr>
          <p:cNvPr id="3" name="Rectangle 2"/>
          <p:cNvSpPr/>
          <p:nvPr/>
        </p:nvSpPr>
        <p:spPr>
          <a:xfrm>
            <a:off x="904875" y="152400"/>
            <a:ext cx="7467600" cy="1138773"/>
          </a:xfrm>
          <a:prstGeom prst="rect">
            <a:avLst/>
          </a:prstGeom>
        </p:spPr>
        <p:txBody>
          <a:bodyPr wrap="square">
            <a:spAutoFit/>
          </a:bodyPr>
          <a:lstStyle/>
          <a:p>
            <a:pPr algn="ctr">
              <a:buNone/>
            </a:pPr>
            <a:r>
              <a:rPr lang="en-US" sz="2000" b="1" dirty="0"/>
              <a:t>Create a new web part page</a:t>
            </a:r>
            <a:r>
              <a:rPr lang="en-US" sz="2000" b="1" dirty="0" smtClean="0"/>
              <a:t>.</a:t>
            </a:r>
          </a:p>
          <a:p>
            <a:pPr>
              <a:buNone/>
            </a:pPr>
            <a:endParaRPr lang="en-US" sz="2000" dirty="0"/>
          </a:p>
          <a:p>
            <a:pPr>
              <a:buNone/>
            </a:pPr>
            <a:r>
              <a:rPr lang="en-US" sz="2000" dirty="0"/>
              <a:t>Insert a Content Editor Web Part. (Media and Content group).</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523998"/>
            <a:ext cx="5334000" cy="4417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567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eaLnBrk="1" hangingPunct="1"/>
            <a:endParaRPr lang="en-US" sz="2400" dirty="0" smtClean="0"/>
          </a:p>
        </p:txBody>
      </p:sp>
      <p:sp>
        <p:nvSpPr>
          <p:cNvPr id="3" name="Rectangle 2"/>
          <p:cNvSpPr/>
          <p:nvPr/>
        </p:nvSpPr>
        <p:spPr>
          <a:xfrm>
            <a:off x="1066800" y="304800"/>
            <a:ext cx="7467600" cy="1077218"/>
          </a:xfrm>
          <a:prstGeom prst="rect">
            <a:avLst/>
          </a:prstGeom>
        </p:spPr>
        <p:txBody>
          <a:bodyPr wrap="square">
            <a:spAutoFit/>
          </a:bodyPr>
          <a:lstStyle/>
          <a:p>
            <a:pPr>
              <a:buNone/>
            </a:pPr>
            <a:r>
              <a:rPr lang="en-US" sz="2000" dirty="0"/>
              <a:t>Insert a Hyperlink in the Content Editor Web Part using a place holder address:</a:t>
            </a:r>
          </a:p>
          <a:p>
            <a:pPr>
              <a:buNone/>
            </a:pPr>
            <a:r>
              <a:rPr lang="en-US" sz="2000" dirty="0" smtClean="0"/>
              <a:t>This </a:t>
            </a:r>
            <a:r>
              <a:rPr lang="en-US" sz="2000" dirty="0"/>
              <a:t>can be any http://  address that will be modified later.</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1676400"/>
            <a:ext cx="3876675"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66800" y="3581399"/>
            <a:ext cx="7924800" cy="2074414"/>
          </a:xfrm>
          <a:prstGeom prst="rect">
            <a:avLst/>
          </a:prstGeom>
        </p:spPr>
        <p:txBody>
          <a:bodyPr wrap="square">
            <a:spAutoFit/>
          </a:bodyPr>
          <a:lstStyle/>
          <a:p>
            <a:pPr>
              <a:buNone/>
            </a:pPr>
            <a:r>
              <a:rPr lang="en-US" sz="1400" dirty="0"/>
              <a:t>Save the page</a:t>
            </a:r>
            <a:r>
              <a:rPr lang="en-US" sz="1400" dirty="0" smtClean="0"/>
              <a:t>.</a:t>
            </a:r>
          </a:p>
          <a:p>
            <a:pPr>
              <a:buNone/>
            </a:pPr>
            <a:r>
              <a:rPr lang="en-US" sz="1400" dirty="0" smtClean="0"/>
              <a:t>This </a:t>
            </a:r>
            <a:r>
              <a:rPr lang="en-US" sz="1400" dirty="0"/>
              <a:t>hyperlink will resolve and open the Lotus Notes database in a browser window</a:t>
            </a:r>
            <a:r>
              <a:rPr lang="en-US" sz="1400" dirty="0" smtClean="0"/>
              <a:t>.</a:t>
            </a:r>
          </a:p>
          <a:p>
            <a:pPr>
              <a:buNone/>
            </a:pPr>
            <a:endParaRPr lang="en-US" sz="1400" dirty="0"/>
          </a:p>
          <a:p>
            <a:pPr>
              <a:buNone/>
            </a:pPr>
            <a:r>
              <a:rPr lang="en-US" sz="1400" dirty="0"/>
              <a:t>To change this to open the database by launching the Notes Client:</a:t>
            </a:r>
          </a:p>
          <a:p>
            <a:pPr>
              <a:buNone/>
            </a:pPr>
            <a:r>
              <a:rPr lang="en-US" sz="1400" dirty="0" smtClean="0"/>
              <a:t>Edit </a:t>
            </a:r>
            <a:r>
              <a:rPr lang="en-US" sz="1400" dirty="0"/>
              <a:t>the page.</a:t>
            </a:r>
          </a:p>
          <a:p>
            <a:pPr>
              <a:buNone/>
            </a:pPr>
            <a:r>
              <a:rPr lang="en-US" sz="1400" dirty="0"/>
              <a:t>Select the web part that contains the hyperlink and place the cursor in the web part as if to add new content.</a:t>
            </a:r>
          </a:p>
          <a:p>
            <a:pPr>
              <a:buNone/>
            </a:pPr>
            <a:r>
              <a:rPr lang="en-US" sz="1400" dirty="0"/>
              <a:t>Select “HTML” from the ribbon bar and choose “Edit HTML Source”.</a:t>
            </a:r>
          </a:p>
        </p:txBody>
      </p:sp>
    </p:spTree>
    <p:extLst>
      <p:ext uri="{BB962C8B-B14F-4D97-AF65-F5344CB8AC3E}">
        <p14:creationId xmlns:p14="http://schemas.microsoft.com/office/powerpoint/2010/main" xmlns="" val="307567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990600" y="2971800"/>
            <a:ext cx="7696200" cy="2667000"/>
          </a:xfrm>
        </p:spPr>
        <p:txBody>
          <a:bodyPr/>
          <a:lstStyle/>
          <a:p>
            <a:pPr marL="457200" lvl="1" indent="0" eaLnBrk="1" hangingPunct="1">
              <a:buNone/>
            </a:pPr>
            <a:endParaRPr lang="en-US" dirty="0" smtClean="0"/>
          </a:p>
          <a:p>
            <a:pPr lvl="1" eaLnBrk="1" hangingPunct="1">
              <a:buNone/>
            </a:pPr>
            <a:endParaRPr lang="en-US" dirty="0" smtClean="0"/>
          </a:p>
          <a:p>
            <a:pPr eaLnBrk="1" hangingPunct="1">
              <a:buFont typeface="Wingdings 3" pitchFamily="18" charset="2"/>
              <a:buNone/>
            </a:pPr>
            <a:endParaRPr lang="en-US" dirty="0" smtClean="0"/>
          </a:p>
          <a:p>
            <a:pPr eaLnBrk="1" hangingPunct="1"/>
            <a:endParaRPr lang="en-US" sz="2400" dirty="0" smtClean="0"/>
          </a:p>
          <a:p>
            <a:pPr eaLnBrk="1" hangingPunct="1"/>
            <a:endParaRPr lang="en-US" sz="2400"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52400"/>
            <a:ext cx="587692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1075" y="2000250"/>
            <a:ext cx="5943600" cy="79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81075" y="2971799"/>
            <a:ext cx="7781925" cy="2548390"/>
          </a:xfrm>
          <a:prstGeom prst="rect">
            <a:avLst/>
          </a:prstGeom>
        </p:spPr>
        <p:txBody>
          <a:bodyPr wrap="square">
            <a:spAutoFit/>
          </a:bodyPr>
          <a:lstStyle/>
          <a:p>
            <a:pPr>
              <a:buNone/>
            </a:pPr>
            <a:r>
              <a:rPr lang="en-US" sz="1400" dirty="0"/>
              <a:t>Modify the following HTML:</a:t>
            </a:r>
          </a:p>
          <a:p>
            <a:pPr>
              <a:buNone/>
            </a:pPr>
            <a:r>
              <a:rPr lang="en-US" sz="1400" dirty="0"/>
              <a:t>&lt;a </a:t>
            </a:r>
            <a:r>
              <a:rPr lang="en-US" sz="1400" dirty="0" err="1"/>
              <a:t>href</a:t>
            </a:r>
            <a:r>
              <a:rPr lang="en-US" sz="1400" dirty="0"/>
              <a:t>="http://svr-lncal01.nfcu.net/calendars/</a:t>
            </a:r>
            <a:r>
              <a:rPr lang="en-US" sz="1400" dirty="0" err="1"/>
              <a:t>oncall.nsf?OpenDatabase</a:t>
            </a:r>
            <a:r>
              <a:rPr lang="en-US" sz="1400" dirty="0"/>
              <a:t>"&gt;Lotus Notes On Call Calendar Database&lt;/a</a:t>
            </a:r>
            <a:r>
              <a:rPr lang="en-US" sz="1400" dirty="0" smtClean="0"/>
              <a:t>&gt;</a:t>
            </a:r>
          </a:p>
          <a:p>
            <a:pPr>
              <a:buNone/>
            </a:pPr>
            <a:endParaRPr lang="en-US" sz="1400" dirty="0"/>
          </a:p>
          <a:p>
            <a:pPr>
              <a:buNone/>
            </a:pPr>
            <a:r>
              <a:rPr lang="en-US" sz="1400" dirty="0"/>
              <a:t>To:</a:t>
            </a:r>
          </a:p>
          <a:p>
            <a:pPr>
              <a:buNone/>
            </a:pPr>
            <a:r>
              <a:rPr lang="en-US" sz="1400" dirty="0"/>
              <a:t>&lt;a </a:t>
            </a:r>
            <a:r>
              <a:rPr lang="en-US" sz="1400" dirty="0" err="1"/>
              <a:t>href</a:t>
            </a:r>
            <a:r>
              <a:rPr lang="en-US" sz="1400" dirty="0"/>
              <a:t>="</a:t>
            </a:r>
            <a:r>
              <a:rPr lang="en-US" sz="1400" dirty="0">
                <a:solidFill>
                  <a:schemeClr val="accent2">
                    <a:lumMod val="75000"/>
                  </a:schemeClr>
                </a:solidFill>
              </a:rPr>
              <a:t>notes://svr-lncal01.nfcu.net/calendars/</a:t>
            </a:r>
            <a:r>
              <a:rPr lang="en-US" sz="1400" dirty="0" err="1">
                <a:solidFill>
                  <a:schemeClr val="accent2">
                    <a:lumMod val="75000"/>
                  </a:schemeClr>
                </a:solidFill>
              </a:rPr>
              <a:t>oncall.nsf?OpenDatabase</a:t>
            </a:r>
            <a:r>
              <a:rPr lang="en-US" sz="1400" dirty="0"/>
              <a:t>"&gt;Lotus Notes On Call Calendar Database&lt;/a</a:t>
            </a:r>
            <a:r>
              <a:rPr lang="en-US" sz="1400" dirty="0" smtClean="0"/>
              <a:t>&gt;</a:t>
            </a:r>
          </a:p>
          <a:p>
            <a:pPr>
              <a:buNone/>
            </a:pPr>
            <a:endParaRPr lang="en-US" sz="1400" dirty="0"/>
          </a:p>
          <a:p>
            <a:pPr>
              <a:buNone/>
            </a:pPr>
            <a:r>
              <a:rPr lang="en-US" sz="1400" dirty="0"/>
              <a:t>Save the page.</a:t>
            </a:r>
          </a:p>
          <a:p>
            <a:pPr>
              <a:buNone/>
            </a:pPr>
            <a:r>
              <a:rPr lang="en-US" sz="1400" dirty="0"/>
              <a:t>When clicking on the hyperlink you will be prompted to allow the browser to open the application:</a:t>
            </a:r>
          </a:p>
        </p:txBody>
      </p:sp>
    </p:spTree>
    <p:extLst>
      <p:ext uri="{BB962C8B-B14F-4D97-AF65-F5344CB8AC3E}">
        <p14:creationId xmlns:p14="http://schemas.microsoft.com/office/powerpoint/2010/main" xmlns="" val="30756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NFC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C5AF9F906DAC8149A1BAD6B585FFBA79" ma:contentTypeVersion="3" ma:contentTypeDescription="Create a new document." ma:contentTypeScope="" ma:versionID="ea80ec222c7b2661545919e27dff426d">
  <xsd:schema xmlns:xsd="http://www.w3.org/2001/XMLSchema" xmlns:xs="http://www.w3.org/2001/XMLSchema" xmlns:p="http://schemas.microsoft.com/office/2006/metadata/properties" xmlns:ns2="eecdc9b4-a63c-4200-92f7-b2850277daae" xmlns:ns3="a40b0cb7-6ffc-4db8-b2fd-9b03df2a54ff" targetNamespace="http://schemas.microsoft.com/office/2006/metadata/properties" ma:root="true" ma:fieldsID="081daab7c8ef2a9b42ef4890b5777c40" ns2:_="" ns3:_="">
    <xsd:import namespace="eecdc9b4-a63c-4200-92f7-b2850277daae"/>
    <xsd:import namespace="a40b0cb7-6ffc-4db8-b2fd-9b03df2a54ff"/>
    <xsd:element name="properties">
      <xsd:complexType>
        <xsd:sequence>
          <xsd:element name="documentManagement">
            <xsd:complexType>
              <xsd:all>
                <xsd:element ref="ns2:_dlc_DocId" minOccurs="0"/>
                <xsd:element ref="ns2:_dlc_DocIdUrl" minOccurs="0"/>
                <xsd:element ref="ns2:_dlc_DocIdPersistId" minOccurs="0"/>
                <xsd:element ref="ns3:Document_x0020_Keywords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dc9b4-a63c-4200-92f7-b2850277da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0b0cb7-6ffc-4db8-b2fd-9b03df2a54ff" elementFormDefault="qualified">
    <xsd:import namespace="http://schemas.microsoft.com/office/2006/documentManagement/types"/>
    <xsd:import namespace="http://schemas.microsoft.com/office/infopath/2007/PartnerControls"/>
    <xsd:element name="Document_x0020_KeywordsTaxHTField0" ma:index="12" nillable="true" ma:taxonomy="true" ma:internalName="Document_x0020_KeywordsTaxHTField0" ma:taxonomyFieldName="Document_x0020_Keywords" ma:displayName="Document Keywords" ma:default="" ma:fieldId="{e52e647b-31d5-4834-9d66-b5373e319c81}" ma:taxonomyMulti="true" ma:sspId="9f010784-d34a-4dc4-89e0-891bab43ad08" ma:termSetId="2e6df502-3237-4052-b268-265b29ff2729" ma:anchorId="00000000-0000-0000-0000-000000000000" ma:open="true" ma:isKeyword="false">
      <xsd:complexType>
        <xsd:sequence>
          <xsd:element ref="pc:Terms" minOccurs="0" maxOccurs="1"/>
        </xsd:sequence>
      </xsd:complexType>
    </xsd:element>
    <xsd:element name="TaxCatchAll" ma:index="13" nillable="true" ma:displayName="Taxonomy Catch All Column" ma:hidden="true" ma:list="{fc8c1c87-3fd1-4740-a8e5-efe12df59fcc}" ma:internalName="TaxCatchAll" ma:showField="CatchAllData" ma:web="eecdc9b4-a63c-4200-92f7-b2850277da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40b0cb7-6ffc-4db8-b2fd-9b03df2a54ff">
      <Value>164</Value>
      <Value>3403</Value>
    </TaxCatchAll>
    <Document_x0020_KeywordsTaxHTField0 xmlns="a40b0cb7-6ffc-4db8-b2fd-9b03df2a54ff">
      <Terms xmlns="http://schemas.microsoft.com/office/infopath/2007/PartnerControls">
        <TermInfo xmlns="http://schemas.microsoft.com/office/infopath/2007/PartnerControls">
          <TermName>Site Admin</TermName>
          <TermId>41199b26-9c40-449b-af88-c656fa6b094a</TermId>
        </TermInfo>
        <TermInfo xmlns="http://schemas.microsoft.com/office/infopath/2007/PartnerControls">
          <TermName>Development</TermName>
          <TermId>62a8325d-6a70-4601-9644-2743278ab5aa</TermId>
        </TermInfo>
      </Terms>
    </Document_x0020_KeywordsTaxHTField0>
    <_dlc_DocId xmlns="eecdc9b4-a63c-4200-92f7-b2850277daae">N2YDUPPQWF3H-41-26</_dlc_DocId>
    <_dlc_DocIdUrl xmlns="eecdc9b4-a63c-4200-92f7-b2850277daae">
      <Url>http://docshare.nfcu.net/DocShareTraining/_layouts/DocIdRedir.aspx?ID=N2YDUPPQWF3H-41-26</Url>
      <Description>N2YDUPPQWF3H-41-26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C31A6E-84E6-4760-BB09-72CAB03520CB}">
  <ds:schemaRefs>
    <ds:schemaRef ds:uri="http://schemas.microsoft.com/sharepoint/events"/>
  </ds:schemaRefs>
</ds:datastoreItem>
</file>

<file path=customXml/itemProps2.xml><?xml version="1.0" encoding="utf-8"?>
<ds:datastoreItem xmlns:ds="http://schemas.openxmlformats.org/officeDocument/2006/customXml" ds:itemID="{48D9CC5A-F600-4369-8BA7-8D262AE19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dc9b4-a63c-4200-92f7-b2850277daae"/>
    <ds:schemaRef ds:uri="a40b0cb7-6ffc-4db8-b2fd-9b03df2a5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9384F1-CEA1-4E59-9B58-A55C38DA2A1A}">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 ds:uri="eecdc9b4-a63c-4200-92f7-b2850277daae"/>
    <ds:schemaRef ds:uri="a40b0cb7-6ffc-4db8-b2fd-9b03df2a54ff"/>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5752BA73-C306-4E60-8763-0754ADF769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NFCU</Template>
  <TotalTime>2146</TotalTime>
  <Words>488</Words>
  <Application>Microsoft Office PowerPoint</Application>
  <PresentationFormat>On-screen Show (4:3)</PresentationFormat>
  <Paragraphs>100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NFCU</vt:lpstr>
      <vt:lpstr>SharePoint 2010</vt:lpstr>
      <vt:lpstr>Agenda </vt:lpstr>
      <vt:lpstr>Determine the address of the Lotus Notes database.</vt:lpstr>
      <vt:lpstr>From the dialog box record the server name and file name. In this case:  Server = LNCal01/HQ/NFCU (transpose to SVR-LNCAL01.nfcu.net)  File Name = Calendars\OnCall.nsf   Open the Lotus Notes Name and Address database. Click on Configuration, Servers, All Server Documents:</vt:lpstr>
      <vt:lpstr>Find LNCal01 and open document:</vt:lpstr>
      <vt:lpstr>Slide 6</vt:lpstr>
      <vt:lpstr>Slide 7</vt:lpstr>
      <vt:lpstr>Slide 8</vt:lpstr>
      <vt:lpstr>Slide 9</vt:lpstr>
      <vt:lpstr>Slide 10</vt:lpstr>
      <vt:lpstr>Slide 11</vt:lpstr>
      <vt:lpstr>Slide 12</vt:lpstr>
      <vt:lpstr>Slide 13</vt:lpstr>
    </vt:vector>
  </TitlesOfParts>
  <Company>Navy Federal Credit Union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Pages and Web Parts</dc:title>
  <dc:creator>94400</dc:creator>
  <cp:lastModifiedBy>Matthew</cp:lastModifiedBy>
  <cp:revision>136</cp:revision>
  <dcterms:created xsi:type="dcterms:W3CDTF">2011-06-14T18:36:06Z</dcterms:created>
  <dcterms:modified xsi:type="dcterms:W3CDTF">2015-02-28T14:24:52Z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y fmtid="{D5CDD505-2E9C-101B-9397-08002B2CF9AE}" pid="3" name="ContentTypeId">
    <vt:lpwstr>0x010100C5AF9F906DAC8149A1BAD6B585FFBA79</vt:lpwstr>
  </property>
  <property fmtid="{D5CDD505-2E9C-101B-9397-08002B2CF9AE}" pid="4" name="_dlc_DocIdItemGuid">
    <vt:lpwstr>964ba043-3bc7-435c-ac52-843b2e34ebb9</vt:lpwstr>
  </property>
  <property fmtid="{D5CDD505-2E9C-101B-9397-08002B2CF9AE}" pid="5" name="Document Keywords">
    <vt:lpwstr>164;#Site Admin|41199b26-9c40-449b-af88-c656fa6b094a;#3403;#Development|62a8325d-6a70-4601-9644-2743278ab5aa</vt:lpwstr>
  </property>
</Properties>
</file>